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1"/>
  </p:notesMasterIdLst>
  <p:handoutMasterIdLst>
    <p:handoutMasterId r:id="rId12"/>
  </p:handoutMasterIdLst>
  <p:sldIdLst>
    <p:sldId id="264" r:id="rId5"/>
    <p:sldId id="276" r:id="rId6"/>
    <p:sldId id="269" r:id="rId7"/>
    <p:sldId id="268" r:id="rId8"/>
    <p:sldId id="277" r:id="rId9"/>
    <p:sldId id="266" r:id="rId10"/>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howGuides="1">
      <p:cViewPr>
        <p:scale>
          <a:sx n="75" d="100"/>
          <a:sy n="75" d="100"/>
        </p:scale>
        <p:origin x="522" y="48"/>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solidFill>
                <a:schemeClr val="tx2"/>
              </a:solidFill>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BEF74E3-54A9-4A9D-B141-8420ADB3F669}" type="datetime1">
              <a:rPr lang="el-GR" smtClean="0">
                <a:solidFill>
                  <a:schemeClr val="tx2"/>
                </a:solidFill>
              </a:rPr>
              <a:t>13/2/2025</a:t>
            </a:fld>
            <a:endParaRPr lang="el-GR" dirty="0">
              <a:solidFill>
                <a:schemeClr val="tx2"/>
              </a:solidFill>
            </a:endParaRP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solidFill>
                <a:schemeClr val="tx2"/>
              </a:solidFill>
            </a:endParaRP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l-GR">
                <a:solidFill>
                  <a:schemeClr val="tx2"/>
                </a:solidFill>
              </a:rPr>
              <a:pPr algn="r" rtl="0"/>
              <a:t>‹#›</a:t>
            </a:fld>
            <a:endParaRPr lang="el-G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46D304B2-A66F-4731-9CAE-20E1EFD40B0A}" type="datetime1">
              <a:rPr lang="el-GR" smtClean="0"/>
              <a:pPr/>
              <a:t>13/2/2025</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l-GR" smtClean="0"/>
              <a:pPr/>
              <a:t>‹#›</a:t>
            </a:fld>
            <a:endParaRPr lang="el-G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a:t>
            </a:fld>
            <a:endParaRPr lang="el-GR" dirty="0"/>
          </a:p>
        </p:txBody>
      </p:sp>
    </p:spTree>
    <p:extLst>
      <p:ext uri="{BB962C8B-B14F-4D97-AF65-F5344CB8AC3E}">
        <p14:creationId xmlns:p14="http://schemas.microsoft.com/office/powerpoint/2010/main" val="66284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a:t>
            </a:fld>
            <a:endParaRPr lang="el-GR" dirty="0"/>
          </a:p>
        </p:txBody>
      </p:sp>
    </p:spTree>
    <p:extLst>
      <p:ext uri="{BB962C8B-B14F-4D97-AF65-F5344CB8AC3E}">
        <p14:creationId xmlns:p14="http://schemas.microsoft.com/office/powerpoint/2010/main" val="251476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a:t>
            </a:fld>
            <a:endParaRPr lang="el-GR" dirty="0"/>
          </a:p>
        </p:txBody>
      </p:sp>
    </p:spTree>
    <p:extLst>
      <p:ext uri="{BB962C8B-B14F-4D97-AF65-F5344CB8AC3E}">
        <p14:creationId xmlns:p14="http://schemas.microsoft.com/office/powerpoint/2010/main" val="51569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a:t>
            </a:fld>
            <a:endParaRPr lang="el-GR" dirty="0"/>
          </a:p>
        </p:txBody>
      </p:sp>
    </p:spTree>
    <p:extLst>
      <p:ext uri="{BB962C8B-B14F-4D97-AF65-F5344CB8AC3E}">
        <p14:creationId xmlns:p14="http://schemas.microsoft.com/office/powerpoint/2010/main" val="402119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6</a:t>
            </a:fld>
            <a:endParaRPr lang="el-GR" dirty="0"/>
          </a:p>
        </p:txBody>
      </p:sp>
    </p:spTree>
    <p:extLst>
      <p:ext uri="{BB962C8B-B14F-4D97-AF65-F5344CB8AC3E}">
        <p14:creationId xmlns:p14="http://schemas.microsoft.com/office/powerpoint/2010/main" val="1521328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l-GR" smtClean="0"/>
              <a:t>Στυλ κύριου τίτλου</a:t>
            </a:r>
            <a:endParaRPr lang="el-GR" noProof="0" dirty="0"/>
          </a:p>
        </p:txBody>
      </p:sp>
      <p:sp>
        <p:nvSpPr>
          <p:cNvPr id="3" name="Υπότιτλο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l-GR" noProof="0" smtClean="0"/>
              <a:t>Στυλ κύριου υπότιτλου</a:t>
            </a:r>
            <a:endParaRPr lang="el-G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880AA97-953C-4EAA-86BE-6A0DBD6A0A38}" type="datetime1">
              <a:rPr lang="el-GR" smtClean="0"/>
              <a:pPr/>
              <a:t>13/2/2025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52633" y="274638"/>
            <a:ext cx="1422030" cy="5897561"/>
          </a:xfrm>
        </p:spPr>
        <p:txBody>
          <a:bodyPr vert="eaVert" rtlCol="0"/>
          <a:lstStyle>
            <a:lvl1pPr rtl="0">
              <a:defRPr/>
            </a:lvl1pPr>
          </a:lstStyle>
          <a:p>
            <a:pPr rtl="0"/>
            <a:r>
              <a:rPr lang="el-GR" smtClean="0"/>
              <a:t>Στυλ κύριου τίτλου</a:t>
            </a:r>
            <a:endParaRPr lang="el-GR" noProof="0" dirty="0"/>
          </a:p>
        </p:txBody>
      </p:sp>
      <p:sp>
        <p:nvSpPr>
          <p:cNvPr id="3" name="Σύμβολο κράτησης θέσης κατακόρυφου κειμένου 2"/>
          <p:cNvSpPr>
            <a:spLocks noGrp="1"/>
          </p:cNvSpPr>
          <p:nvPr>
            <p:ph type="body" orient="vert" idx="1"/>
          </p:nvPr>
        </p:nvSpPr>
        <p:spPr>
          <a:xfrm>
            <a:off x="1117309" y="274638"/>
            <a:ext cx="8532178" cy="5897561"/>
          </a:xfrm>
        </p:spPr>
        <p:txBody>
          <a:bodyPr vert="eaVert" rtlCol="0"/>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A58DD0F3-758F-47DA-AAFC-C11174804C19}" type="datetime1">
              <a:rPr lang="el-GR" smtClean="0"/>
              <a:pPr/>
              <a:t>13/2/2025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69B4CA7-6BD6-4AB5-BC79-1C59A6F2A519}" type="datetime1">
              <a:rPr lang="el-GR" smtClean="0"/>
              <a:pPr/>
              <a:t>13/2/2025</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DA60BA0E-20D0-4E7C-B286-26C960A6788F}" type="slidenum">
              <a:rPr lang="el-GR" noProof="0"/>
              <a:t>‹#›</a:t>
            </a:fld>
            <a:endParaRPr lang="el-G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l-GR" smtClean="0"/>
              <a:t>Στυλ κύριου τίτλου</a:t>
            </a:r>
            <a:endParaRPr lang="el-GR" noProof="0" dirty="0"/>
          </a:p>
        </p:txBody>
      </p:sp>
      <p:sp>
        <p:nvSpPr>
          <p:cNvPr id="3" name="Σύμβολο κράτησης θέσης κειμένου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noProof="0" smtClean="0"/>
              <a:t>Στυλ υποδείγματος κειμένου</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noProof="0" dirty="0"/>
          </a:p>
        </p:txBody>
      </p:sp>
      <p:sp>
        <p:nvSpPr>
          <p:cNvPr id="3" name="Σύμβολο κράτησης θέσης περιεχομένου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περιεχομένου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6810064-C6E1-4DEC-8EC2-2E91B552ED99}" type="datetime1">
              <a:rPr lang="el-GR" smtClean="0"/>
              <a:pPr/>
              <a:t>13/2/2025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noProof="0" dirty="0"/>
          </a:p>
        </p:txBody>
      </p:sp>
      <p:sp>
        <p:nvSpPr>
          <p:cNvPr id="3" name="Σύμβολο κράτησης θέσης κειμένου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smtClean="0"/>
              <a:t>Στυλ υποδείγματος κειμένου</a:t>
            </a:r>
          </a:p>
        </p:txBody>
      </p:sp>
      <p:sp>
        <p:nvSpPr>
          <p:cNvPr id="4" name="Σύμβολο κράτησης θέσης περιεχομένου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smtClean="0"/>
              <a:t>Στυλ υποδείγματος κειμένου</a:t>
            </a:r>
          </a:p>
        </p:txBody>
      </p:sp>
      <p:sp>
        <p:nvSpPr>
          <p:cNvPr id="6" name="Σύμβολο κράτησης θέσης περιεχομένου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157A326-7C51-402D-86CD-24FEAF6B572D}" type="datetime1">
              <a:rPr lang="el-GR" smtClean="0"/>
              <a:pPr/>
              <a:t>13/2/2025</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1EE9EEF2-F58A-4BD4-95AA-03C0C135DA5B}" type="datetime1">
              <a:rPr lang="el-GR" smtClean="0"/>
              <a:pPr/>
              <a:t>13/2/2025</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6452EC1-260E-46B9-B267-CDB552480A3D}" type="datetime1">
              <a:rPr lang="el-GR" smtClean="0"/>
              <a:pPr/>
              <a:t>13/2/2025</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l-GR" smtClean="0"/>
              <a:t>Στυλ κύριου τίτλου</a:t>
            </a:r>
            <a:endParaRPr lang="el-GR" noProof="0" dirty="0"/>
          </a:p>
        </p:txBody>
      </p:sp>
      <p:sp>
        <p:nvSpPr>
          <p:cNvPr id="3" name="Σύμβολο κράτησης θέσης περιεχομένου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l-GR" noProof="0" smtClean="0"/>
              <a:t>Στυλ υποδείγματος κειμένου</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4" name="Σύμβολο κράτησης θέσης κειμένου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smtClean="0"/>
              <a:t>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E6C9C3F-82B8-44D0-8ABF-56EC902E6BBC}" type="datetime1">
              <a:rPr lang="el-GR" smtClean="0"/>
              <a:pPr/>
              <a:t>13/2/2025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l-GR" smtClean="0"/>
              <a:t>Στυλ κύριου τίτλου</a:t>
            </a:r>
            <a:endParaRPr lang="el-GR" noProof="0" dirty="0"/>
          </a:p>
        </p:txBody>
      </p:sp>
      <p:sp>
        <p:nvSpPr>
          <p:cNvPr id="3" name="Σύμβολο κράτησης θέσης εικόνας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noProof="0" smtClean="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smtClean="0"/>
              <a:t>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250D58F-30C3-440F-85B2-B500B6ADF663}" type="datetime1">
              <a:rPr lang="el-GR" smtClean="0"/>
              <a:pPr/>
              <a:t>13/2/2025</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Σύμβολο κράτησης θέσης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dirty="0" smtClean="0"/>
              <a:t>Στυλ κύριου τίτλου</a:t>
            </a:r>
            <a:endParaRPr lang="el-GR" noProof="0" dirty="0"/>
          </a:p>
        </p:txBody>
      </p:sp>
      <p:sp>
        <p:nvSpPr>
          <p:cNvPr id="3" name="Σύμβολο κράτησης θέσης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BCFB36F-F189-41F2-9925-2F22B6B6E554}" type="datetime1">
              <a:rPr lang="el-GR" smtClean="0"/>
              <a:pPr/>
              <a:t>13/2/2025</a:t>
            </a:fld>
            <a:endParaRPr lang="el-GR" dirty="0"/>
          </a:p>
        </p:txBody>
      </p:sp>
      <p:sp>
        <p:nvSpPr>
          <p:cNvPr id="5" name="Σύμβολο κράτησης θέσης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ΣΧΟΛΙΚΗ ΔΙΑΜΕΣΟΛΑΒΗΣΗ</a:t>
            </a:r>
            <a:endParaRPr lang="el-GR" dirty="0"/>
          </a:p>
        </p:txBody>
      </p:sp>
      <p:sp>
        <p:nvSpPr>
          <p:cNvPr id="3" name="Υπότιτλος 2"/>
          <p:cNvSpPr>
            <a:spLocks noGrp="1"/>
          </p:cNvSpPr>
          <p:nvPr>
            <p:ph type="subTitle" idx="1"/>
          </p:nvPr>
        </p:nvSpPr>
        <p:spPr/>
        <p:txBody>
          <a:bodyPr rtlCol="0"/>
          <a:lstStyle/>
          <a:p>
            <a:r>
              <a:rPr lang="el-GR" b="1" dirty="0"/>
              <a:t>ΚΟΙΤΑ, ΑΚΟΥ, ΝΙΩΣΕ, ΠΡΑΞΕ</a:t>
            </a:r>
            <a:endParaRPr lang="el-GR" dirty="0">
              <a:effectLst/>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17309" y="404664"/>
            <a:ext cx="10157354" cy="504056"/>
          </a:xfrm>
        </p:spPr>
        <p:txBody>
          <a:bodyPr rtlCol="0">
            <a:normAutofit fontScale="90000"/>
          </a:bodyPr>
          <a:lstStyle/>
          <a:p>
            <a:pPr rtl="0"/>
            <a:r>
              <a:rPr lang="el-GR" dirty="0" smtClean="0"/>
              <a:t>ΤΙ ΕΙΝΑΙ;</a:t>
            </a:r>
            <a:endParaRPr lang="el-GR" dirty="0"/>
          </a:p>
        </p:txBody>
      </p:sp>
      <p:sp>
        <p:nvSpPr>
          <p:cNvPr id="14" name="Σύμβολο κράτησης θέσης περιεχομένου 13"/>
          <p:cNvSpPr>
            <a:spLocks noGrp="1"/>
          </p:cNvSpPr>
          <p:nvPr>
            <p:ph idx="1"/>
          </p:nvPr>
        </p:nvSpPr>
        <p:spPr>
          <a:xfrm>
            <a:off x="837828" y="908720"/>
            <a:ext cx="10157354" cy="2088232"/>
          </a:xfrm>
        </p:spPr>
        <p:txBody>
          <a:bodyPr rtlCol="0">
            <a:normAutofit fontScale="85000" lnSpcReduction="10000"/>
          </a:bodyPr>
          <a:lstStyle/>
          <a:p>
            <a:r>
              <a:rPr lang="el-GR" dirty="0" smtClean="0"/>
              <a:t>Η διαδικασία </a:t>
            </a:r>
            <a:r>
              <a:rPr lang="el-GR" b="1" dirty="0"/>
              <a:t>επίλυσης συγκρούσεων μεταξύ μαθητών </a:t>
            </a:r>
            <a:r>
              <a:rPr lang="el-GR" dirty="0"/>
              <a:t>με τη βοήθεια εκπαιδευμένων </a:t>
            </a:r>
            <a:r>
              <a:rPr lang="el-GR" dirty="0" smtClean="0"/>
              <a:t>συνομηλίκων στα πλαίσια της σχολικής μονάδας, ώστε οι εμπλεκόμενοι να ακούσουν με προσοχή και να κατανοήσουν ο ένας τον άλλο.</a:t>
            </a:r>
          </a:p>
          <a:p>
            <a:r>
              <a:rPr lang="el-GR" dirty="0" smtClean="0"/>
              <a:t>ΣΤΟΧΟΣ: Η ειρηνική επίλυση διαφορών, </a:t>
            </a:r>
            <a:r>
              <a:rPr lang="el-GR" b="1" dirty="0" smtClean="0"/>
              <a:t>χωρίς </a:t>
            </a:r>
            <a:r>
              <a:rPr lang="el-GR" b="1" dirty="0"/>
              <a:t>τιμωρία ή </a:t>
            </a:r>
            <a:r>
              <a:rPr lang="el-GR" b="1" dirty="0" smtClean="0"/>
              <a:t>ένταση! </a:t>
            </a:r>
            <a:r>
              <a:rPr lang="el-GR" dirty="0" smtClean="0"/>
              <a:t>Οι εμπλεκόμενοι μαθητές καταλήγουν σε μία συμφωνία έτσι ώστε να μην επαναληφθεί η επιθετική ή προσβλητική συμπεριφορά.</a:t>
            </a:r>
            <a:endParaRPr lang="el-GR" b="1" dirty="0"/>
          </a:p>
        </p:txBody>
      </p:sp>
      <p:sp>
        <p:nvSpPr>
          <p:cNvPr id="4" name="Τίτλος 12"/>
          <p:cNvSpPr txBox="1">
            <a:spLocks/>
          </p:cNvSpPr>
          <p:nvPr/>
        </p:nvSpPr>
        <p:spPr>
          <a:xfrm>
            <a:off x="1117309" y="2996952"/>
            <a:ext cx="10157354" cy="504056"/>
          </a:xfrm>
          <a:prstGeom prst="rect">
            <a:avLst/>
          </a:prstGeom>
        </p:spPr>
        <p:txBody>
          <a:bodyPr vert="horz" lIns="121899" tIns="60949" rIns="121899" bIns="60949" rtlCol="0" anchor="b">
            <a:normAutofit fontScale="675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l-GR" dirty="0" smtClean="0"/>
              <a:t>ΓΙΑΤΙ ΣΧΟΛΙΚΗ ΔΙΑΜΕΣΟΛΑΒΗΣΗ ΣΤΟ ΣΧΟΛΕΙΟ ΜΑΣ;</a:t>
            </a:r>
            <a:endParaRPr lang="el-GR" dirty="0"/>
          </a:p>
        </p:txBody>
      </p:sp>
      <p:sp>
        <p:nvSpPr>
          <p:cNvPr id="5" name="Σύμβολο κράτησης θέσης περιεχομένου 13"/>
          <p:cNvSpPr txBox="1">
            <a:spLocks/>
          </p:cNvSpPr>
          <p:nvPr/>
        </p:nvSpPr>
        <p:spPr>
          <a:xfrm>
            <a:off x="837828" y="3501008"/>
            <a:ext cx="10157354" cy="3240360"/>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l-GR" sz="2000" dirty="0" smtClean="0"/>
              <a:t>Για να εξαλειφθούν ή έστω </a:t>
            </a:r>
            <a:r>
              <a:rPr lang="el-GR" sz="2000" b="1" dirty="0" smtClean="0"/>
              <a:t>να μειωθούν τα φαινόμενα </a:t>
            </a:r>
            <a:r>
              <a:rPr lang="el-GR" sz="2000" b="1" dirty="0" err="1" smtClean="0"/>
              <a:t>παραβατικών</a:t>
            </a:r>
            <a:r>
              <a:rPr lang="el-GR" sz="2000" b="1" dirty="0" smtClean="0"/>
              <a:t> συμπεριφορών </a:t>
            </a:r>
            <a:r>
              <a:rPr lang="el-GR" sz="2000" dirty="0" smtClean="0"/>
              <a:t>στο σχολείο μας</a:t>
            </a:r>
            <a:endParaRPr lang="el-GR" sz="2000" b="1" dirty="0" smtClean="0"/>
          </a:p>
          <a:p>
            <a:r>
              <a:rPr lang="el-GR" sz="2000" dirty="0" smtClean="0"/>
              <a:t>Για να προσπαθήσουμε να έχουμε πια ένα </a:t>
            </a:r>
            <a:r>
              <a:rPr lang="el-GR" sz="2000" b="1" dirty="0" smtClean="0"/>
              <a:t>συνεργατικό </a:t>
            </a:r>
            <a:r>
              <a:rPr lang="el-GR" sz="2000" dirty="0" smtClean="0"/>
              <a:t>σχολείο και όχι ένα σχολείο </a:t>
            </a:r>
            <a:r>
              <a:rPr lang="el-GR" sz="2000" b="1" dirty="0" err="1" smtClean="0"/>
              <a:t>τιμωρητικό</a:t>
            </a:r>
            <a:r>
              <a:rPr lang="el-GR" sz="2000" b="1" dirty="0" smtClean="0"/>
              <a:t>.</a:t>
            </a:r>
          </a:p>
          <a:p>
            <a:r>
              <a:rPr lang="el-GR" sz="2000" dirty="0" smtClean="0"/>
              <a:t>Για να προωθήσουμε ένα κλίμα εμπιστοσύνης και αλληλεγγύης στο σχολείο.</a:t>
            </a:r>
          </a:p>
          <a:p>
            <a:r>
              <a:rPr lang="el-GR" sz="2000" dirty="0" smtClean="0"/>
              <a:t>Για να μάθουν οι μαθητές μας κάτι που θα τους είναι πολύτιμο εφόδιο στην ενήλικη ζωή τους:</a:t>
            </a:r>
            <a:r>
              <a:rPr lang="el-GR" sz="2000" dirty="0"/>
              <a:t> </a:t>
            </a:r>
            <a:r>
              <a:rPr lang="el-GR" sz="2000" b="1" dirty="0" smtClean="0"/>
              <a:t>ΝΑ ΑΚΟΥΝ ΠΡΑΓΜΑΤΙΚΑ</a:t>
            </a:r>
            <a:r>
              <a:rPr lang="el-GR" sz="2000" dirty="0" smtClean="0"/>
              <a:t>, να κάνουν έναν ουσιαστικό διάλογο, να έχουν την ευθύνη των </a:t>
            </a:r>
            <a:r>
              <a:rPr lang="el-GR" sz="2000" dirty="0" err="1" smtClean="0"/>
              <a:t>πράξεών</a:t>
            </a:r>
            <a:r>
              <a:rPr lang="el-GR" sz="2000" dirty="0" smtClean="0"/>
              <a:t> τους.</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332656"/>
            <a:ext cx="10157354" cy="1140544"/>
          </a:xfrm>
        </p:spPr>
        <p:txBody>
          <a:bodyPr rtlCol="0"/>
          <a:lstStyle/>
          <a:p>
            <a:pPr rtl="0"/>
            <a:r>
              <a:rPr lang="el-GR" b="1" dirty="0" smtClean="0"/>
              <a:t>ΠΩΣ ΛΕΙΤΟΥΡΓΕΙ;</a:t>
            </a:r>
            <a:endParaRPr lang="el-GR" b="1" dirty="0"/>
          </a:p>
        </p:txBody>
      </p:sp>
      <p:sp>
        <p:nvSpPr>
          <p:cNvPr id="3" name="Σύμβολο κράτησης θέσης περιεχομένου 13"/>
          <p:cNvSpPr txBox="1">
            <a:spLocks/>
          </p:cNvSpPr>
          <p:nvPr/>
        </p:nvSpPr>
        <p:spPr>
          <a:xfrm>
            <a:off x="837828" y="1700808"/>
            <a:ext cx="10157354" cy="4608512"/>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l-GR" sz="2000" b="1" dirty="0" smtClean="0"/>
              <a:t>Επιλογή διαμεσολαβητών </a:t>
            </a:r>
            <a:r>
              <a:rPr lang="el-GR" sz="2000" dirty="0" smtClean="0"/>
              <a:t>με ερωτηματολόγια και τις συστάσεις των υπεύθυνων εκπαιδευτικών. Βασικά χαρακτηριστικά των υποψήφιων διαμεσολαβητών: η προθυμία για συνεργασία, η αμεροληψία και η εχεμύθεια.</a:t>
            </a:r>
          </a:p>
          <a:p>
            <a:r>
              <a:rPr lang="el-GR" sz="2000" b="1" dirty="0" smtClean="0"/>
              <a:t>Εκπαίδευση μαθητών διαμεσολαβητών </a:t>
            </a:r>
            <a:r>
              <a:rPr lang="el-GR" sz="2000" dirty="0"/>
              <a:t>σε δεξιότητες επικοινωνίας, ακρόασης και επίλυσης </a:t>
            </a:r>
            <a:r>
              <a:rPr lang="el-GR" sz="2000" dirty="0" smtClean="0"/>
              <a:t>συγκρούσεων μέσω εργαστηρίων (ένα 2ωρο εργαστήριο τον μήνα εντός σχολικού ωραρίου) από τους υπεύθυνους εκπαιδευτικούς με την συνδρομή και ειδικών (ψυχολόγος, κοινωνική λειτουργός, εκπαιδευτικού που έχουν ήδη εφαρμόσει την διαμεσολάβηση στα σχολεία τους, δικηγόρος διαμεσολάβησης). Η εκπαίδευση των διαμεσολαβητών θα λάβει χώρα το δεύτερο τετράμηνο του σχολικού έτους 2024-2025 αλλά και κατά τους πρώτους μήνες του επόμενου.</a:t>
            </a:r>
          </a:p>
          <a:p>
            <a:r>
              <a:rPr lang="el-GR" sz="2000" b="1" dirty="0" smtClean="0"/>
              <a:t>Ένας χώρος εντός του σχολείου </a:t>
            </a:r>
            <a:r>
              <a:rPr lang="el-GR" sz="2000" dirty="0" smtClean="0"/>
              <a:t>που δεν λειτουργεί ως αίθουσα διδασκαλίας (αίθουσα βιβλιοθήκης) θα χρησιμοποιηθεί για τα εργαστήρια επιμόρφωσης αλλά και την διαδικασία της διαμεσολάβησης.</a:t>
            </a:r>
          </a:p>
          <a:p>
            <a:pPr marL="0" indent="0">
              <a:buNone/>
            </a:pPr>
            <a:endParaRPr lang="el-GR" sz="2000" dirty="0" smtClean="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ΔΙΑΔΙΚΑΣΙΑ ΔΙΑΜΕΣΟΛΑΒΗΣΗΣ</a:t>
            </a:r>
            <a:endParaRPr lang="el-GR" dirty="0"/>
          </a:p>
        </p:txBody>
      </p:sp>
      <p:sp>
        <p:nvSpPr>
          <p:cNvPr id="5" name="Σύμβολο κράτησης θέσης κειμένου 4"/>
          <p:cNvSpPr>
            <a:spLocks noGrp="1"/>
          </p:cNvSpPr>
          <p:nvPr>
            <p:ph type="body" idx="1"/>
          </p:nvPr>
        </p:nvSpPr>
        <p:spPr/>
        <p:txBody>
          <a:bodyPr rtlCol="0"/>
          <a:lstStyle/>
          <a:p>
            <a:pPr rtl="0"/>
            <a:r>
              <a:rPr lang="el-GR" dirty="0" smtClean="0"/>
              <a:t>Βασικά στοιχεία</a:t>
            </a:r>
            <a:endParaRPr lang="el-GR" dirty="0"/>
          </a:p>
        </p:txBody>
      </p:sp>
      <p:sp>
        <p:nvSpPr>
          <p:cNvPr id="3" name="Σύμβολο κράτησης θέσης περιεχομένου 2"/>
          <p:cNvSpPr>
            <a:spLocks noGrp="1"/>
          </p:cNvSpPr>
          <p:nvPr>
            <p:ph sz="half" idx="2"/>
          </p:nvPr>
        </p:nvSpPr>
        <p:spPr/>
        <p:txBody>
          <a:bodyPr rtlCol="0"/>
          <a:lstStyle/>
          <a:p>
            <a:pPr rtl="0"/>
            <a:r>
              <a:rPr lang="el-GR" dirty="0" smtClean="0"/>
              <a:t>Εθελοντική εμπλοκή όλων των εμπλεκόμενων</a:t>
            </a:r>
          </a:p>
          <a:p>
            <a:pPr rtl="0"/>
            <a:r>
              <a:rPr lang="el-GR" dirty="0" smtClean="0"/>
              <a:t>Ο διαμεσολαβητής ομηλίκων δρα ως ουδέτερος συντονιστής</a:t>
            </a:r>
          </a:p>
          <a:p>
            <a:pPr rtl="0"/>
            <a:r>
              <a:rPr lang="el-GR" dirty="0" smtClean="0"/>
              <a:t>Εξασφάλιση εχεμύθειας και δίκαιης διαδικασίας</a:t>
            </a:r>
          </a:p>
          <a:p>
            <a:pPr marL="0" indent="0" rtl="0">
              <a:buNone/>
            </a:pPr>
            <a:endParaRPr lang="el-GR" dirty="0" smtClean="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ΠΡΟΫΠΟΘΕΣΕΙΣ</a:t>
            </a:r>
            <a:endParaRPr lang="el-GR" dirty="0"/>
          </a:p>
        </p:txBody>
      </p:sp>
      <p:sp>
        <p:nvSpPr>
          <p:cNvPr id="3" name="Θέση περιεχομένου 2"/>
          <p:cNvSpPr>
            <a:spLocks noGrp="1"/>
          </p:cNvSpPr>
          <p:nvPr>
            <p:ph idx="1"/>
          </p:nvPr>
        </p:nvSpPr>
        <p:spPr/>
        <p:txBody>
          <a:bodyPr/>
          <a:lstStyle/>
          <a:p>
            <a:pPr algn="just"/>
            <a:r>
              <a:rPr lang="el-GR" dirty="0" smtClean="0"/>
              <a:t>Επιθυμία για αλλαγή νοοτροπίας του σχολείου μας</a:t>
            </a:r>
          </a:p>
          <a:p>
            <a:pPr algn="just"/>
            <a:r>
              <a:rPr lang="el-GR" dirty="0" smtClean="0"/>
              <a:t>Συνεργασία μεταξύ των διδασκόντων </a:t>
            </a:r>
          </a:p>
          <a:p>
            <a:pPr algn="just"/>
            <a:r>
              <a:rPr lang="el-GR" dirty="0" smtClean="0"/>
              <a:t>Συναίνεση και συνεργασία των γονέων/κηδεμόνων των μαθητών διαμεσολαβητών</a:t>
            </a:r>
          </a:p>
          <a:p>
            <a:pPr algn="just"/>
            <a:r>
              <a:rPr lang="el-GR" dirty="0" smtClean="0"/>
              <a:t>Ενημέρωση του συνόλου των γονέων του σχολείου μας (μέσω του Συλλόγου Γονέων και Κηδεμόνων) προκειμένου να ενημερωθούν όλοι οι γονείς για την πρωτοβουλία του σχολείου και να ενισχυθεί ο θεσμός της σχολικής διαμεσολάβησης</a:t>
            </a:r>
          </a:p>
          <a:p>
            <a:endParaRPr lang="el-GR" dirty="0" smtClean="0"/>
          </a:p>
          <a:p>
            <a:endParaRPr lang="el-GR" dirty="0"/>
          </a:p>
        </p:txBody>
      </p:sp>
    </p:spTree>
    <p:extLst>
      <p:ext uri="{BB962C8B-B14F-4D97-AF65-F5344CB8AC3E}">
        <p14:creationId xmlns:p14="http://schemas.microsoft.com/office/powerpoint/2010/main" val="12318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8" y="404664"/>
            <a:ext cx="8522183" cy="5970736"/>
          </a:xfrm>
        </p:spPr>
        <p:txBody>
          <a:bodyPr rtlCol="0"/>
          <a:lstStyle/>
          <a:p>
            <a:pPr rtl="0"/>
            <a:r>
              <a:rPr lang="el-GR" b="1" i="1" dirty="0" smtClean="0"/>
              <a:t/>
            </a:r>
            <a:br>
              <a:rPr lang="el-GR" b="1" i="1" dirty="0" smtClean="0"/>
            </a:br>
            <a:r>
              <a:rPr lang="el-GR" b="1" i="1" dirty="0"/>
              <a:t/>
            </a:r>
            <a:br>
              <a:rPr lang="el-GR" b="1" i="1" dirty="0"/>
            </a:br>
            <a:r>
              <a:rPr lang="el-GR" b="1" i="1" dirty="0" smtClean="0"/>
              <a:t>ΚΑΛΗ ΜΑΣ ΕΠΙΤΥΧΙΑ!!!!</a:t>
            </a:r>
            <a:endParaRPr lang="el-GR" b="1" i="1" dirty="0"/>
          </a:p>
        </p:txBody>
      </p:sp>
      <p:sp>
        <p:nvSpPr>
          <p:cNvPr id="3" name="Σύμβολο κράτησης θέσης κειμένου 2"/>
          <p:cNvSpPr>
            <a:spLocks noGrp="1"/>
          </p:cNvSpPr>
          <p:nvPr>
            <p:ph type="body" idx="1"/>
          </p:nvPr>
        </p:nvSpPr>
        <p:spPr/>
        <p:txBody>
          <a:bodyPr rtlCol="0"/>
          <a:lstStyle/>
          <a:p>
            <a:pPr rtl="0"/>
            <a:endParaRPr lang="el-GR" i="1"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Βιβλία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7_TF02787940_TF02787940" id="{990CCF52-0B98-4E6E-A440-8F37C7CA403B}" vid="{35E72EB8-7ADB-4349-9B43-2221BE89132E}"/>
    </a:ext>
  </a:extLst>
</a:theme>
</file>

<file path=ppt/theme/theme2.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dcmitype/"/>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Παρουσίαση με μπλε στοίβα βιβλίων (ευρεία οθόνη)</Template>
  <TotalTime>0</TotalTime>
  <Words>372</Words>
  <Application>Microsoft Office PowerPoint</Application>
  <PresentationFormat>Προσαρμογή</PresentationFormat>
  <Paragraphs>30</Paragraphs>
  <Slides>6</Slides>
  <Notes>5</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Century Gothic</vt:lpstr>
      <vt:lpstr>Βιβλία 16x9</vt:lpstr>
      <vt:lpstr>ΣΧΟΛΙΚΗ ΔΙΑΜΕΣΟΛΑΒΗΣΗ</vt:lpstr>
      <vt:lpstr>ΤΙ ΕΙΝΑΙ;</vt:lpstr>
      <vt:lpstr>ΠΩΣ ΛΕΙΤΟΥΡΓΕΙ;</vt:lpstr>
      <vt:lpstr>ΔΙΑΔΙΚΑΣΙΑ ΔΙΑΜΕΣΟΛΑΒΗΣΗΣ</vt:lpstr>
      <vt:lpstr>ΠΡΟΫΠΟΘΕΣΕΙΣ</vt:lpstr>
      <vt:lpstr>  ΚΑΛΗ ΜΑΣ ΕΠΙΤΥΧΙΑ!!!!</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2025-02-11T20:20:05Z</dcterms:created>
  <dcterms:modified xsi:type="dcterms:W3CDTF">2025-02-13T20:19:11Z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